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8" r:id="rId3"/>
    <p:sldId id="352" r:id="rId4"/>
    <p:sldId id="262" r:id="rId5"/>
    <p:sldId id="263" r:id="rId6"/>
    <p:sldId id="320" r:id="rId7"/>
    <p:sldId id="351" r:id="rId8"/>
    <p:sldId id="361" r:id="rId9"/>
    <p:sldId id="297" r:id="rId10"/>
    <p:sldId id="354" r:id="rId11"/>
    <p:sldId id="311" r:id="rId12"/>
    <p:sldId id="305" r:id="rId13"/>
    <p:sldId id="356" r:id="rId14"/>
    <p:sldId id="316" r:id="rId15"/>
    <p:sldId id="318" r:id="rId16"/>
    <p:sldId id="323" r:id="rId17"/>
    <p:sldId id="335" r:id="rId18"/>
    <p:sldId id="324" r:id="rId19"/>
    <p:sldId id="342" r:id="rId20"/>
    <p:sldId id="327" r:id="rId21"/>
    <p:sldId id="344" r:id="rId22"/>
    <p:sldId id="338" r:id="rId23"/>
    <p:sldId id="306" r:id="rId24"/>
    <p:sldId id="337" r:id="rId25"/>
    <p:sldId id="326" r:id="rId26"/>
    <p:sldId id="345" r:id="rId27"/>
    <p:sldId id="313" r:id="rId28"/>
    <p:sldId id="350" r:id="rId29"/>
    <p:sldId id="346" r:id="rId30"/>
    <p:sldId id="308" r:id="rId31"/>
    <p:sldId id="283" r:id="rId32"/>
    <p:sldId id="349" r:id="rId33"/>
    <p:sldId id="284" r:id="rId34"/>
  </p:sldIdLst>
  <p:sldSz cx="14630400" cy="8229600"/>
  <p:notesSz cx="6858000" cy="9144000"/>
  <p:defaultTextStyle>
    <a:defPPr>
      <a:defRPr lang="en-US"/>
    </a:defPPr>
    <a:lvl1pPr marL="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030"/>
    <a:srgbClr val="004F32"/>
    <a:srgbClr val="91B9A4"/>
    <a:srgbClr val="8BB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85" autoAdjust="0"/>
    <p:restoredTop sz="77415"/>
  </p:normalViewPr>
  <p:slideViewPr>
    <p:cSldViewPr showGuides="1">
      <p:cViewPr varScale="1">
        <p:scale>
          <a:sx n="64" d="100"/>
          <a:sy n="64" d="100"/>
        </p:scale>
        <p:origin x="1866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56F6C-2DC0-BA49-97AD-0A193EE9D58D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91A21-4028-D541-B524-3468CA5F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90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9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4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8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32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5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22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5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79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1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11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23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43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28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34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7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77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55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0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3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88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04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73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9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8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6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7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3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1A21-4028-D541-B524-3468CA5F47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3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55448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11480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6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2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6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6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1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64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60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75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1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20"/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3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274320"/>
          </a:xfrm>
          <a:prstGeom prst="rect">
            <a:avLst/>
          </a:prstGeom>
          <a:solidFill>
            <a:srgbClr val="91B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08"/>
          </a:p>
        </p:txBody>
      </p:sp>
      <p:sp>
        <p:nvSpPr>
          <p:cNvPr id="8" name="Rectangle 7"/>
          <p:cNvSpPr/>
          <p:nvPr/>
        </p:nvSpPr>
        <p:spPr>
          <a:xfrm>
            <a:off x="0" y="7528560"/>
            <a:ext cx="14630400" cy="701040"/>
          </a:xfrm>
          <a:prstGeom prst="rect">
            <a:avLst/>
          </a:prstGeom>
          <a:solidFill>
            <a:srgbClr val="005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08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82144" y="7690485"/>
            <a:ext cx="21945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bg1"/>
                </a:solidFill>
              </a:defRPr>
            </a:lvl1pPr>
          </a:lstStyle>
          <a:p>
            <a:fld id="{2E2583D3-E6BB-4C44-B58B-136562F4207B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9328" y="7690485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6642" y="7704381"/>
            <a:ext cx="6858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bg1"/>
                </a:solidFill>
              </a:defRPr>
            </a:lvl1pPr>
          </a:lstStyle>
          <a:p>
            <a:fld id="{26B9BBBB-98C7-4606-86FB-DE3FDB25DC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75E463A-2A1D-E641-8889-804A89EE73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3" y="7631719"/>
            <a:ext cx="3602067" cy="48278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169E389-6D1F-E146-9488-BB6BD6F071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5" y="7772401"/>
            <a:ext cx="217627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63040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D7C83D-585C-BF4D-A346-63C60CAAD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6" b="9135"/>
          <a:stretch/>
        </p:blipFill>
        <p:spPr>
          <a:xfrm>
            <a:off x="-1323201" y="-1138989"/>
            <a:ext cx="15953601" cy="936858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7899" y="5628736"/>
            <a:ext cx="7391400" cy="2590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tx1"/>
                </a:solidFill>
              </a:rPr>
              <a:t>Masako Chen, MD </a:t>
            </a:r>
          </a:p>
          <a:p>
            <a:r>
              <a:rPr lang="en-US" sz="3500" dirty="0">
                <a:solidFill>
                  <a:schemeClr val="tx1"/>
                </a:solidFill>
              </a:rPr>
              <a:t>Cornea and External Diseases Fellow</a:t>
            </a:r>
          </a:p>
          <a:p>
            <a:r>
              <a:rPr lang="en-US" sz="3500" dirty="0">
                <a:solidFill>
                  <a:schemeClr val="tx1"/>
                </a:solidFill>
              </a:rPr>
              <a:t>Bascom Palmer Eye Institute</a:t>
            </a:r>
          </a:p>
          <a:p>
            <a:r>
              <a:rPr lang="en-US" sz="3500" dirty="0">
                <a:solidFill>
                  <a:schemeClr val="tx1"/>
                </a:solidFill>
              </a:rPr>
              <a:t>Faculty Discussant: Rahul </a:t>
            </a:r>
            <a:r>
              <a:rPr lang="en-US" sz="3500" dirty="0" err="1">
                <a:solidFill>
                  <a:schemeClr val="tx1"/>
                </a:solidFill>
              </a:rPr>
              <a:t>Tonk</a:t>
            </a:r>
            <a:r>
              <a:rPr lang="en-US" sz="3500" dirty="0">
                <a:solidFill>
                  <a:schemeClr val="tx1"/>
                </a:solidFill>
              </a:rPr>
              <a:t>, MD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B9D2E9-2186-DF4F-A4CB-60B966A08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-21566"/>
            <a:ext cx="10485120" cy="176403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5700" b="1" dirty="0"/>
              <a:t>Management of Bilateral Lipid Keratopathy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907DB-78EE-D34D-988D-C98887572A0A}"/>
              </a:ext>
            </a:extLst>
          </p:cNvPr>
          <p:cNvSpPr txBox="1"/>
          <p:nvPr/>
        </p:nvSpPr>
        <p:spPr>
          <a:xfrm>
            <a:off x="-1794294" y="2225615"/>
            <a:ext cx="1847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3"/>
    </mc:Choice>
    <mc:Fallback xmlns="">
      <p:transition spd="slow" advTm="1042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426" b="9135"/>
          <a:stretch/>
        </p:blipFill>
        <p:spPr>
          <a:xfrm>
            <a:off x="102492" y="1936611"/>
            <a:ext cx="7212708" cy="4235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2F3B5-98D1-9F48-A4D3-BA0A57151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86"/>
          <a:stretch/>
        </p:blipFill>
        <p:spPr>
          <a:xfrm>
            <a:off x="7772400" y="1936611"/>
            <a:ext cx="6755508" cy="43846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48AE0F-A566-9A4E-87FC-AC6F978E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</p:spPr>
        <p:txBody>
          <a:bodyPr/>
          <a:lstStyle/>
          <a:p>
            <a:r>
              <a:rPr lang="en-US" b="1" dirty="0"/>
              <a:t>Panel: 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12178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5"/>
    </mc:Choice>
    <mc:Fallback xmlns="">
      <p:transition spd="slow" advTm="121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0CBC-7D86-8D47-8E33-D14ABD40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9565"/>
            <a:ext cx="14630400" cy="1371600"/>
          </a:xfrm>
        </p:spPr>
        <p:txBody>
          <a:bodyPr>
            <a:normAutofit/>
          </a:bodyPr>
          <a:lstStyle/>
          <a:p>
            <a:r>
              <a:rPr lang="en-US" sz="6000" b="1" dirty="0"/>
              <a:t>Treatment</a:t>
            </a:r>
            <a:r>
              <a:rPr lang="en-US" sz="5000" b="1" dirty="0"/>
              <a:t> </a:t>
            </a:r>
            <a:r>
              <a:rPr lang="en-US" sz="6000" b="1" dirty="0"/>
              <a:t>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E0D8E-9576-C44A-AEA2-2C31DB213763}"/>
              </a:ext>
            </a:extLst>
          </p:cNvPr>
          <p:cNvSpPr txBox="1"/>
          <p:nvPr/>
        </p:nvSpPr>
        <p:spPr>
          <a:xfrm>
            <a:off x="444795" y="1905000"/>
            <a:ext cx="3804684" cy="1261884"/>
          </a:xfrm>
          <a:prstGeom prst="rect">
            <a:avLst/>
          </a:prstGeom>
          <a:noFill/>
          <a:ln w="666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Exposure Keratopathy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9D4A1-0BA3-934E-9D66-8DC9E884A207}"/>
              </a:ext>
            </a:extLst>
          </p:cNvPr>
          <p:cNvSpPr txBox="1"/>
          <p:nvPr/>
        </p:nvSpPr>
        <p:spPr>
          <a:xfrm>
            <a:off x="4959696" y="1920950"/>
            <a:ext cx="4711008" cy="1261884"/>
          </a:xfrm>
          <a:prstGeom prst="rect">
            <a:avLst/>
          </a:prstGeom>
          <a:noFill/>
          <a:ln w="666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Corneal Neovascularization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EADEE-A974-F644-B2E5-BAC33B7FE22A}"/>
              </a:ext>
            </a:extLst>
          </p:cNvPr>
          <p:cNvSpPr txBox="1"/>
          <p:nvPr/>
        </p:nvSpPr>
        <p:spPr>
          <a:xfrm>
            <a:off x="10388009" y="1920949"/>
            <a:ext cx="3804684" cy="1261884"/>
          </a:xfrm>
          <a:prstGeom prst="rect">
            <a:avLst/>
          </a:prstGeom>
          <a:noFill/>
          <a:ln w="666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Corneal Opacification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4766E-E145-1245-8969-AB1F37F18D9B}"/>
              </a:ext>
            </a:extLst>
          </p:cNvPr>
          <p:cNvSpPr txBox="1"/>
          <p:nvPr/>
        </p:nvSpPr>
        <p:spPr>
          <a:xfrm>
            <a:off x="586562" y="4078530"/>
            <a:ext cx="3521149" cy="553998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/>
              <a:t>Oculoplastics</a:t>
            </a:r>
            <a:r>
              <a:rPr lang="en-US" sz="3000" dirty="0"/>
              <a:t> referral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43D37-29D7-0348-B0DA-F51A7FDF00C0}"/>
              </a:ext>
            </a:extLst>
          </p:cNvPr>
          <p:cNvSpPr txBox="1"/>
          <p:nvPr/>
        </p:nvSpPr>
        <p:spPr>
          <a:xfrm>
            <a:off x="4961468" y="3624560"/>
            <a:ext cx="4711008" cy="3539430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Topical Steroids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Anti-VEGF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Argon laser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Fine Needle Diathermy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Mitomycin intravascular chemoembolization (MICE)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Photodynamic Therapy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Crosslinking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75C4D-58B8-1C4C-BEF4-7C330C2564DB}"/>
              </a:ext>
            </a:extLst>
          </p:cNvPr>
          <p:cNvSpPr txBox="1"/>
          <p:nvPr/>
        </p:nvSpPr>
        <p:spPr>
          <a:xfrm>
            <a:off x="10784958" y="3775264"/>
            <a:ext cx="3007242" cy="2400657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Scleral contact lens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PTK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FALK/DALK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PK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613E3C-48EA-7E41-85B8-22B37E1E3908}"/>
              </a:ext>
            </a:extLst>
          </p:cNvPr>
          <p:cNvCxnSpPr>
            <a:stCxn id="7" idx="2"/>
            <a:endCxn id="12" idx="0"/>
          </p:cNvCxnSpPr>
          <p:nvPr/>
        </p:nvCxnSpPr>
        <p:spPr>
          <a:xfrm>
            <a:off x="2347137" y="3166884"/>
            <a:ext cx="0" cy="911646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9B016-8482-A440-A6EE-A4607F22C2EA}"/>
              </a:ext>
            </a:extLst>
          </p:cNvPr>
          <p:cNvCxnSpPr>
            <a:cxnSpLocks/>
          </p:cNvCxnSpPr>
          <p:nvPr/>
        </p:nvCxnSpPr>
        <p:spPr>
          <a:xfrm>
            <a:off x="7305453" y="3074551"/>
            <a:ext cx="0" cy="55000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8C2956-96AE-E14F-A6EC-7A6F9F37F787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12288579" y="3182833"/>
            <a:ext cx="1772" cy="592431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7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7"/>
    </mc:Choice>
    <mc:Fallback xmlns="">
      <p:transition spd="slow" advTm="283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875DC-8C11-A147-BBD2-C7D376FC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04800"/>
            <a:ext cx="13167360" cy="5431155"/>
          </a:xfrm>
        </p:spPr>
        <p:txBody>
          <a:bodyPr/>
          <a:lstStyle/>
          <a:p>
            <a:r>
              <a:rPr lang="en-US" dirty="0"/>
              <a:t>Repair of lid retraction through </a:t>
            </a:r>
            <a:r>
              <a:rPr lang="en-US" dirty="0" err="1"/>
              <a:t>blepharotomy</a:t>
            </a:r>
            <a:r>
              <a:rPr lang="en-US" dirty="0"/>
              <a:t> with upper and lower lateral tarsal strip right eye</a:t>
            </a:r>
          </a:p>
        </p:txBody>
      </p:sp>
      <p:pic>
        <p:nvPicPr>
          <p:cNvPr id="2050" name="Picture 2" descr="Image result for blepharotomy">
            <a:extLst>
              <a:ext uri="{FF2B5EF4-FFF2-40B4-BE49-F238E27FC236}">
                <a16:creationId xmlns:a16="http://schemas.microsoft.com/office/drawing/2014/main" id="{F1015871-3755-574B-A6AE-AB654DE7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07226"/>
            <a:ext cx="8458200" cy="413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ateral tarsal strip">
            <a:extLst>
              <a:ext uri="{FF2B5EF4-FFF2-40B4-BE49-F238E27FC236}">
                <a16:creationId xmlns:a16="http://schemas.microsoft.com/office/drawing/2014/main" id="{1A5C7BA6-FC79-FD48-8934-6A93B0D59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3627" r="13" b="40664"/>
          <a:stretch/>
        </p:blipFill>
        <p:spPr bwMode="auto">
          <a:xfrm>
            <a:off x="8622522" y="2286000"/>
            <a:ext cx="5774414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217DBF-A078-F74F-A5ED-9A7B3D32A9DA}"/>
              </a:ext>
            </a:extLst>
          </p:cNvPr>
          <p:cNvSpPr/>
          <p:nvPr/>
        </p:nvSpPr>
        <p:spPr>
          <a:xfrm>
            <a:off x="3808665" y="753546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Right:https</a:t>
            </a:r>
            <a:r>
              <a:rPr lang="en-US" sz="1200" dirty="0"/>
              <a:t>://</a:t>
            </a:r>
            <a:r>
              <a:rPr lang="en-US" sz="1200" dirty="0" err="1"/>
              <a:t>www.researchgate.net</a:t>
            </a:r>
            <a:r>
              <a:rPr lang="en-US" sz="1200" dirty="0"/>
              <a:t>/publication/7959853_Full_thickness_eyelid_transsection_blepharotomy_for_upper_eyelid_lengthening_in_lid_retraction_associated_with_Graves%27_disease/</a:t>
            </a:r>
            <a:r>
              <a:rPr lang="en-US" sz="1200" dirty="0" err="1"/>
              <a:t>figures?lo</a:t>
            </a:r>
            <a:r>
              <a:rPr lang="en-US" sz="1200" dirty="0"/>
              <a:t>=1</a:t>
            </a:r>
          </a:p>
          <a:p>
            <a:r>
              <a:rPr lang="en-US" sz="1200" dirty="0"/>
              <a:t>Left Image: https://</a:t>
            </a:r>
            <a:r>
              <a:rPr lang="en-US" sz="1200" dirty="0" err="1"/>
              <a:t>www.aao.org</a:t>
            </a:r>
            <a:r>
              <a:rPr lang="en-US" sz="1200" dirty="0"/>
              <a:t>/image/lateral-tarsal-strip-procedure-2</a:t>
            </a:r>
          </a:p>
        </p:txBody>
      </p:sp>
    </p:spTree>
    <p:extLst>
      <p:ext uri="{BB962C8B-B14F-4D97-AF65-F5344CB8AC3E}">
        <p14:creationId xmlns:p14="http://schemas.microsoft.com/office/powerpoint/2010/main" val="3559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7"/>
    </mc:Choice>
    <mc:Fallback xmlns="">
      <p:transition spd="slow" advTm="126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01F6-1C1C-3F4C-B9C0-719249AE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CE1F1-A283-D348-9021-EACE3450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C735E-9E2A-5940-B171-AE8F752889A8}"/>
              </a:ext>
            </a:extLst>
          </p:cNvPr>
          <p:cNvSpPr/>
          <p:nvPr/>
        </p:nvSpPr>
        <p:spPr>
          <a:xfrm>
            <a:off x="0" y="0"/>
            <a:ext cx="14630400" cy="819573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Start with the left eye </a:t>
            </a:r>
          </a:p>
        </p:txBody>
      </p:sp>
    </p:spTree>
    <p:extLst>
      <p:ext uri="{BB962C8B-B14F-4D97-AF65-F5344CB8AC3E}">
        <p14:creationId xmlns:p14="http://schemas.microsoft.com/office/powerpoint/2010/main" val="459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7"/>
    </mc:Choice>
    <mc:Fallback xmlns="">
      <p:transition spd="slow" advTm="78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927D-5044-2847-BE4C-14C74700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8203"/>
            <a:ext cx="14630400" cy="13716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/>
              <a:t>Effects of Subconjunctival Bevacizumab on Corneal Neovascularization: Results of a Prospective Study </a:t>
            </a:r>
            <a:br>
              <a:rPr lang="en-US" sz="3000" dirty="0"/>
            </a:br>
            <a:r>
              <a:rPr lang="en-US" sz="3000" dirty="0"/>
              <a:t>Benayoun Y,  </a:t>
            </a:r>
            <a:r>
              <a:rPr lang="en-US" sz="3000" dirty="0" err="1"/>
              <a:t>Adenis</a:t>
            </a:r>
            <a:r>
              <a:rPr lang="en-US" sz="3000" dirty="0"/>
              <a:t> J, </a:t>
            </a:r>
            <a:r>
              <a:rPr lang="en-US" sz="3000" dirty="0" err="1"/>
              <a:t>Casse</a:t>
            </a:r>
            <a:r>
              <a:rPr lang="en-US" sz="3000" dirty="0"/>
              <a:t> G, Forte R, Robert P. </a:t>
            </a:r>
            <a:r>
              <a:rPr lang="en-US" sz="3000" i="1" dirty="0"/>
              <a:t>Cornea</a:t>
            </a:r>
            <a:r>
              <a:rPr lang="en-US" sz="3000" dirty="0"/>
              <a:t> 2012;31:937–944 </a:t>
            </a: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6C5B3-8014-1141-AC89-FCA145169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10831"/>
            <a:ext cx="7155169" cy="54308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32679-B550-E24A-808C-3B538788FD24}"/>
              </a:ext>
            </a:extLst>
          </p:cNvPr>
          <p:cNvSpPr txBox="1"/>
          <p:nvPr/>
        </p:nvSpPr>
        <p:spPr>
          <a:xfrm>
            <a:off x="4184904" y="7083631"/>
            <a:ext cx="1447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D56CC-CEC5-854F-99EC-9E2C77AB34F5}"/>
              </a:ext>
            </a:extLst>
          </p:cNvPr>
          <p:cNvSpPr txBox="1"/>
          <p:nvPr/>
        </p:nvSpPr>
        <p:spPr>
          <a:xfrm>
            <a:off x="7620000" y="7073903"/>
            <a:ext cx="1447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</a:t>
            </a:r>
          </a:p>
        </p:txBody>
      </p:sp>
    </p:spTree>
    <p:extLst>
      <p:ext uri="{BB962C8B-B14F-4D97-AF65-F5344CB8AC3E}">
        <p14:creationId xmlns:p14="http://schemas.microsoft.com/office/powerpoint/2010/main" val="41156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4"/>
    </mc:Choice>
    <mc:Fallback xmlns="">
      <p:transition spd="slow" advTm="1361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DF5F-629C-594E-AC47-583ADFFB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57200"/>
            <a:ext cx="14249400" cy="13716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/>
              <a:t>Corneal angiography for guiding and evaluating fine-needle diathermy treatment of corneal neovascularization</a:t>
            </a:r>
            <a:br>
              <a:rPr lang="en-US" sz="3000" dirty="0"/>
            </a:br>
            <a:r>
              <a:rPr lang="en-US" sz="3000" dirty="0"/>
              <a:t>Spiteri N, Romano V, Zheng Y, Yadav S, Dwivedi R, Chen J, Ahmad S, Willoughby C, Kaye S. </a:t>
            </a:r>
            <a:r>
              <a:rPr lang="en-US" sz="3000" i="1" dirty="0"/>
              <a:t>Ophthalmology</a:t>
            </a:r>
            <a:r>
              <a:rPr lang="en-US" sz="3000" dirty="0"/>
              <a:t>, June 2015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9AEDE1-EA53-4044-88E5-9B4C04C76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15822"/>
            <a:ext cx="10820400" cy="5427978"/>
          </a:xfrm>
        </p:spPr>
      </p:pic>
    </p:spTree>
    <p:extLst>
      <p:ext uri="{BB962C8B-B14F-4D97-AF65-F5344CB8AC3E}">
        <p14:creationId xmlns:p14="http://schemas.microsoft.com/office/powerpoint/2010/main" val="31744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500" b="1" dirty="0"/>
              <a:t>Post fine needle diathermy + subconjunctival bevacizumab and </a:t>
            </a:r>
            <a:r>
              <a:rPr lang="en-US" sz="4500" b="1" dirty="0" err="1"/>
              <a:t>subtenons</a:t>
            </a:r>
            <a:r>
              <a:rPr lang="en-US" sz="4500" b="1" dirty="0"/>
              <a:t> </a:t>
            </a:r>
            <a:r>
              <a:rPr lang="en-US" sz="4500" b="1" dirty="0" err="1"/>
              <a:t>kenalog</a:t>
            </a:r>
            <a:endParaRPr lang="en-US" sz="4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914" t="13598" r="13598" b="1340"/>
          <a:stretch/>
        </p:blipFill>
        <p:spPr>
          <a:xfrm>
            <a:off x="609600" y="1743681"/>
            <a:ext cx="7467600" cy="5536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475" t="3693" b="3978"/>
          <a:stretch/>
        </p:blipFill>
        <p:spPr>
          <a:xfrm>
            <a:off x="9245600" y="1676400"/>
            <a:ext cx="465328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60C915-07D1-794C-AE47-C5CF394C7CB2}"/>
              </a:ext>
            </a:extLst>
          </p:cNvPr>
          <p:cNvSpPr txBox="1"/>
          <p:nvPr/>
        </p:nvSpPr>
        <p:spPr>
          <a:xfrm>
            <a:off x="4038600" y="6748704"/>
            <a:ext cx="4038600" cy="535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BCVA 20/40 with Scleral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2"/>
    </mc:Choice>
    <mc:Fallback xmlns="">
      <p:transition spd="slow" advTm="1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457200"/>
            <a:ext cx="13167360" cy="13716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/>
              <a:t>Long-term outcome of using Prosthetic Replacement of Ocular Surface Ecosystem (PROSE) as a drug delivery system for bevacizumab in the treatment of corneal neovascularization</a:t>
            </a:r>
            <a:br>
              <a:rPr lang="en-US" sz="3000" dirty="0"/>
            </a:br>
            <a:r>
              <a:rPr lang="en-US" sz="3000" dirty="0"/>
              <a:t>Yin J, Jacobs DS, Ocular Surface 2019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4B1B83-CC78-0E44-9691-77B75757AC8E}"/>
              </a:ext>
            </a:extLst>
          </p:cNvPr>
          <p:cNvGrpSpPr/>
          <p:nvPr/>
        </p:nvGrpSpPr>
        <p:grpSpPr>
          <a:xfrm>
            <a:off x="631822" y="2283511"/>
            <a:ext cx="13366756" cy="4193488"/>
            <a:chOff x="631824" y="2304337"/>
            <a:chExt cx="8912861" cy="2381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AFBE84-28C1-7F4D-913D-F9B6F85C8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229"/>
            <a:stretch/>
          </p:blipFill>
          <p:spPr>
            <a:xfrm>
              <a:off x="631824" y="2331720"/>
              <a:ext cx="2916428" cy="23545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CF36D-F2C5-A244-AB63-F57B41E47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36" b="31693"/>
            <a:stretch/>
          </p:blipFill>
          <p:spPr>
            <a:xfrm>
              <a:off x="3548253" y="2304337"/>
              <a:ext cx="2916428" cy="23819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0F27D3-06BB-2241-AA96-6597FF1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06"/>
            <a:stretch/>
          </p:blipFill>
          <p:spPr>
            <a:xfrm>
              <a:off x="6489065" y="2304337"/>
              <a:ext cx="3055620" cy="234219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1F71A4-A404-824F-B1FE-1C48AA6294C9}"/>
              </a:ext>
            </a:extLst>
          </p:cNvPr>
          <p:cNvSpPr txBox="1"/>
          <p:nvPr/>
        </p:nvSpPr>
        <p:spPr>
          <a:xfrm>
            <a:off x="731520" y="6476999"/>
            <a:ext cx="38404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Initial: 20/400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6E8D6-9023-BF43-9B03-63BDD94FAA93}"/>
              </a:ext>
            </a:extLst>
          </p:cNvPr>
          <p:cNvSpPr txBox="1"/>
          <p:nvPr/>
        </p:nvSpPr>
        <p:spPr>
          <a:xfrm>
            <a:off x="5020874" y="6473033"/>
            <a:ext cx="38404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months: 20/50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3BAE7-4BE2-9E42-B901-3025DC0DDDE4}"/>
              </a:ext>
            </a:extLst>
          </p:cNvPr>
          <p:cNvSpPr txBox="1"/>
          <p:nvPr/>
        </p:nvSpPr>
        <p:spPr>
          <a:xfrm>
            <a:off x="9525000" y="6473032"/>
            <a:ext cx="38404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years: 20/30</a:t>
            </a:r>
          </a:p>
        </p:txBody>
      </p:sp>
    </p:spTree>
    <p:extLst>
      <p:ext uri="{BB962C8B-B14F-4D97-AF65-F5344CB8AC3E}">
        <p14:creationId xmlns:p14="http://schemas.microsoft.com/office/powerpoint/2010/main" val="412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8"/>
    </mc:Choice>
    <mc:Fallback xmlns="">
      <p:transition spd="slow" advTm="1739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0" y="0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sz="6500" b="1" dirty="0"/>
              <a:t>   Post topical bevacizumab in scleral lens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10" y="1313343"/>
            <a:ext cx="7399990" cy="5983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1285704"/>
            <a:ext cx="4880626" cy="6015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4A118-D2C4-1449-B619-C01B92A1B527}"/>
              </a:ext>
            </a:extLst>
          </p:cNvPr>
          <p:cNvSpPr txBox="1"/>
          <p:nvPr/>
        </p:nvSpPr>
        <p:spPr>
          <a:xfrm>
            <a:off x="4305300" y="6522805"/>
            <a:ext cx="3467100" cy="792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/>
              <a:t>BCVA 20/25!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7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3"/>
    </mc:Choice>
    <mc:Fallback xmlns="">
      <p:transition spd="slow" advTm="1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01F6-1C1C-3F4C-B9C0-719249AE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CE1F1-A283-D348-9021-EACE3450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C735E-9E2A-5940-B171-AE8F752889A8}"/>
              </a:ext>
            </a:extLst>
          </p:cNvPr>
          <p:cNvSpPr/>
          <p:nvPr/>
        </p:nvSpPr>
        <p:spPr>
          <a:xfrm>
            <a:off x="0" y="0"/>
            <a:ext cx="14630400" cy="819573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Now the right eye </a:t>
            </a:r>
          </a:p>
        </p:txBody>
      </p:sp>
    </p:spTree>
    <p:extLst>
      <p:ext uri="{BB962C8B-B14F-4D97-AF65-F5344CB8AC3E}">
        <p14:creationId xmlns:p14="http://schemas.microsoft.com/office/powerpoint/2010/main" val="40702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"/>
    </mc:Choice>
    <mc:Fallback xmlns="">
      <p:transition spd="slow" advTm="42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C5B9-BA19-E94F-8C9C-5FBE3D1A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A9091-4BD8-3548-998C-95B529C92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26382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"/>
    </mc:Choice>
    <mc:Fallback xmlns="">
      <p:transition spd="slow" advTm="318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DEBB1D-8EB6-D94F-AEC2-6037B5C59C5C}"/>
              </a:ext>
            </a:extLst>
          </p:cNvPr>
          <p:cNvSpPr/>
          <p:nvPr/>
        </p:nvSpPr>
        <p:spPr>
          <a:xfrm>
            <a:off x="0" y="0"/>
            <a:ext cx="14630400" cy="8195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-76200"/>
            <a:ext cx="13167360" cy="1371600"/>
          </a:xfrm>
        </p:spPr>
        <p:txBody>
          <a:bodyPr/>
          <a:lstStyle/>
          <a:p>
            <a:r>
              <a:rPr lang="en-US" b="1" dirty="0"/>
              <a:t>BACK TO THE RIGHT EYE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7" y="-1225603"/>
            <a:ext cx="14630400" cy="10680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5631E-052D-F442-A0C1-7B93008D24B9}"/>
              </a:ext>
            </a:extLst>
          </p:cNvPr>
          <p:cNvSpPr txBox="1"/>
          <p:nvPr/>
        </p:nvSpPr>
        <p:spPr>
          <a:xfrm>
            <a:off x="7948523" y="51114"/>
            <a:ext cx="6667500" cy="7848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/>
              <a:t>BCVA E at 1 foot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6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4"/>
    </mc:Choice>
    <mc:Fallback xmlns="">
      <p:transition spd="slow" advTm="1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26081A-8E44-B946-A050-19557770682F}"/>
              </a:ext>
            </a:extLst>
          </p:cNvPr>
          <p:cNvCxnSpPr/>
          <p:nvPr/>
        </p:nvCxnSpPr>
        <p:spPr>
          <a:xfrm>
            <a:off x="457200" y="3810000"/>
            <a:ext cx="13563600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6FB86-9691-4E42-991B-A2B5AAEB83B8}"/>
              </a:ext>
            </a:extLst>
          </p:cNvPr>
          <p:cNvCxnSpPr>
            <a:cxnSpLocks/>
          </p:cNvCxnSpPr>
          <p:nvPr/>
        </p:nvCxnSpPr>
        <p:spPr>
          <a:xfrm flipV="1">
            <a:off x="1447800" y="32766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46805F-81EC-9F4E-8641-D8B1D59C410D}"/>
              </a:ext>
            </a:extLst>
          </p:cNvPr>
          <p:cNvSpPr txBox="1"/>
          <p:nvPr/>
        </p:nvSpPr>
        <p:spPr>
          <a:xfrm>
            <a:off x="381002" y="244214"/>
            <a:ext cx="28955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5/2019: Fine Needle Diathermy, </a:t>
            </a:r>
            <a:r>
              <a:rPr lang="en-US" dirty="0" err="1"/>
              <a:t>subconj</a:t>
            </a:r>
            <a:r>
              <a:rPr lang="en-US" dirty="0"/>
              <a:t> </a:t>
            </a:r>
            <a:r>
              <a:rPr lang="en-US" dirty="0" err="1"/>
              <a:t>avastin</a:t>
            </a:r>
            <a:r>
              <a:rPr lang="en-US" dirty="0"/>
              <a:t>, superficial keratectomy, AMG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9"/>
    </mc:Choice>
    <mc:Fallback xmlns="">
      <p:transition spd="slow" advTm="1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5000" b="1" dirty="0"/>
              <a:t>Post fine needle diathermy, subconjunctival </a:t>
            </a:r>
            <a:r>
              <a:rPr lang="en-US" sz="5000" b="1" dirty="0" err="1"/>
              <a:t>avastin</a:t>
            </a:r>
            <a:r>
              <a:rPr lang="en-US" sz="5000" b="1" dirty="0"/>
              <a:t>, amniotic membrane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134AA-C21D-A141-9548-BC6964E3A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28" y="2049163"/>
            <a:ext cx="8323772" cy="480883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CD359C-A3DC-F946-AE91-8405398F3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" y="1956818"/>
            <a:ext cx="7003198" cy="4901182"/>
          </a:xfrm>
        </p:spPr>
      </p:pic>
    </p:spTree>
    <p:extLst>
      <p:ext uri="{BB962C8B-B14F-4D97-AF65-F5344CB8AC3E}">
        <p14:creationId xmlns:p14="http://schemas.microsoft.com/office/powerpoint/2010/main" val="35743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"/>
    </mc:Choice>
    <mc:Fallback xmlns="">
      <p:transition spd="slow" advTm="79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26081A-8E44-B946-A050-19557770682F}"/>
              </a:ext>
            </a:extLst>
          </p:cNvPr>
          <p:cNvCxnSpPr/>
          <p:nvPr/>
        </p:nvCxnSpPr>
        <p:spPr>
          <a:xfrm>
            <a:off x="457200" y="3810000"/>
            <a:ext cx="13563600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6FB86-9691-4E42-991B-A2B5AAEB83B8}"/>
              </a:ext>
            </a:extLst>
          </p:cNvPr>
          <p:cNvCxnSpPr>
            <a:cxnSpLocks/>
          </p:cNvCxnSpPr>
          <p:nvPr/>
        </p:nvCxnSpPr>
        <p:spPr>
          <a:xfrm flipV="1">
            <a:off x="1447800" y="32766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20737-3C27-AA42-8568-A091A2D93194}"/>
              </a:ext>
            </a:extLst>
          </p:cNvPr>
          <p:cNvCxnSpPr>
            <a:cxnSpLocks/>
          </p:cNvCxnSpPr>
          <p:nvPr/>
        </p:nvCxnSpPr>
        <p:spPr>
          <a:xfrm flipV="1">
            <a:off x="1447800" y="3810000"/>
            <a:ext cx="0" cy="716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EF81E1-C0DA-A445-AA8A-37C428A31B16}"/>
              </a:ext>
            </a:extLst>
          </p:cNvPr>
          <p:cNvCxnSpPr>
            <a:cxnSpLocks/>
          </p:cNvCxnSpPr>
          <p:nvPr/>
        </p:nvCxnSpPr>
        <p:spPr>
          <a:xfrm flipV="1">
            <a:off x="6172203" y="3543300"/>
            <a:ext cx="0" cy="235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5FBF8B-9FC9-3A4C-8401-F9CE51B90E5A}"/>
              </a:ext>
            </a:extLst>
          </p:cNvPr>
          <p:cNvCxnSpPr>
            <a:cxnSpLocks/>
          </p:cNvCxnSpPr>
          <p:nvPr/>
        </p:nvCxnSpPr>
        <p:spPr>
          <a:xfrm flipV="1">
            <a:off x="11201400" y="3237434"/>
            <a:ext cx="0" cy="572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46805F-81EC-9F4E-8641-D8B1D59C410D}"/>
              </a:ext>
            </a:extLst>
          </p:cNvPr>
          <p:cNvSpPr txBox="1"/>
          <p:nvPr/>
        </p:nvSpPr>
        <p:spPr>
          <a:xfrm>
            <a:off x="381002" y="244214"/>
            <a:ext cx="28955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5/2019: Fine Needle Diathermy, </a:t>
            </a:r>
            <a:r>
              <a:rPr lang="en-US" dirty="0" err="1"/>
              <a:t>subconj</a:t>
            </a:r>
            <a:r>
              <a:rPr lang="en-US" dirty="0"/>
              <a:t> </a:t>
            </a:r>
            <a:r>
              <a:rPr lang="en-US" dirty="0" err="1"/>
              <a:t>avastin</a:t>
            </a:r>
            <a:r>
              <a:rPr lang="en-US" dirty="0"/>
              <a:t>, superficial keratectomy, AMG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8134AA-C21D-A141-9548-BC6964E3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724400"/>
            <a:ext cx="4132772" cy="2387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185039-D1F1-0843-A192-8034DB617210}"/>
              </a:ext>
            </a:extLst>
          </p:cNvPr>
          <p:cNvSpPr txBox="1"/>
          <p:nvPr/>
        </p:nvSpPr>
        <p:spPr>
          <a:xfrm>
            <a:off x="4876800" y="2969669"/>
            <a:ext cx="37337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3/2020: DALK + AMG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66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4"/>
    </mc:Choice>
    <mc:Fallback xmlns="">
      <p:transition spd="slow" advTm="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000" b="1" dirty="0"/>
              <a:t>s/p DALK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3" y="1910301"/>
            <a:ext cx="7115175" cy="524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942" r="5208"/>
          <a:stretch/>
        </p:blipFill>
        <p:spPr>
          <a:xfrm>
            <a:off x="7327392" y="1920242"/>
            <a:ext cx="7315200" cy="4912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ADFBF0-1D87-E34C-A82F-955AF5FBF2F2}"/>
              </a:ext>
            </a:extLst>
          </p:cNvPr>
          <p:cNvSpPr txBox="1"/>
          <p:nvPr/>
        </p:nvSpPr>
        <p:spPr>
          <a:xfrm>
            <a:off x="1447800" y="6398669"/>
            <a:ext cx="3352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/>
              <a:t>BCVA 20/200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8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8"/>
    </mc:Choice>
    <mc:Fallback xmlns="">
      <p:transition spd="slow" advTm="1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A065E-5565-0447-B441-51414DDEECC6}"/>
              </a:ext>
            </a:extLst>
          </p:cNvPr>
          <p:cNvSpPr/>
          <p:nvPr/>
        </p:nvSpPr>
        <p:spPr>
          <a:xfrm>
            <a:off x="0" y="0"/>
            <a:ext cx="14630400" cy="8195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0"/>
            <a:ext cx="9604838" cy="8229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A01D29-4B42-9245-B566-92A6006C1619}"/>
              </a:ext>
            </a:extLst>
          </p:cNvPr>
          <p:cNvCxnSpPr/>
          <p:nvPr/>
        </p:nvCxnSpPr>
        <p:spPr>
          <a:xfrm flipH="1" flipV="1">
            <a:off x="6705600" y="6477000"/>
            <a:ext cx="609600" cy="2286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F0EFFC-1761-8A4B-B5C7-A1CA6AC5F73E}"/>
              </a:ext>
            </a:extLst>
          </p:cNvPr>
          <p:cNvCxnSpPr/>
          <p:nvPr/>
        </p:nvCxnSpPr>
        <p:spPr>
          <a:xfrm flipH="1" flipV="1">
            <a:off x="6736080" y="5562600"/>
            <a:ext cx="609600" cy="2286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"/>
    </mc:Choice>
    <mc:Fallback xmlns="">
      <p:transition spd="slow" advTm="702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26081A-8E44-B946-A050-19557770682F}"/>
              </a:ext>
            </a:extLst>
          </p:cNvPr>
          <p:cNvCxnSpPr/>
          <p:nvPr/>
        </p:nvCxnSpPr>
        <p:spPr>
          <a:xfrm>
            <a:off x="457200" y="3810000"/>
            <a:ext cx="13563600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6FB86-9691-4E42-991B-A2B5AAEB83B8}"/>
              </a:ext>
            </a:extLst>
          </p:cNvPr>
          <p:cNvCxnSpPr>
            <a:cxnSpLocks/>
          </p:cNvCxnSpPr>
          <p:nvPr/>
        </p:nvCxnSpPr>
        <p:spPr>
          <a:xfrm flipV="1">
            <a:off x="1447800" y="32766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20737-3C27-AA42-8568-A091A2D93194}"/>
              </a:ext>
            </a:extLst>
          </p:cNvPr>
          <p:cNvCxnSpPr>
            <a:cxnSpLocks/>
          </p:cNvCxnSpPr>
          <p:nvPr/>
        </p:nvCxnSpPr>
        <p:spPr>
          <a:xfrm flipV="1">
            <a:off x="1447800" y="3810000"/>
            <a:ext cx="0" cy="716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EF81E1-C0DA-A445-AA8A-37C428A31B16}"/>
              </a:ext>
            </a:extLst>
          </p:cNvPr>
          <p:cNvCxnSpPr>
            <a:cxnSpLocks/>
          </p:cNvCxnSpPr>
          <p:nvPr/>
        </p:nvCxnSpPr>
        <p:spPr>
          <a:xfrm flipV="1">
            <a:off x="6172203" y="3543300"/>
            <a:ext cx="0" cy="235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86F7E8-8300-1646-B405-ABF2BEED3F03}"/>
              </a:ext>
            </a:extLst>
          </p:cNvPr>
          <p:cNvCxnSpPr/>
          <p:nvPr/>
        </p:nvCxnSpPr>
        <p:spPr>
          <a:xfrm flipV="1">
            <a:off x="8115302" y="3810000"/>
            <a:ext cx="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5FBF8B-9FC9-3A4C-8401-F9CE51B90E5A}"/>
              </a:ext>
            </a:extLst>
          </p:cNvPr>
          <p:cNvCxnSpPr>
            <a:cxnSpLocks/>
          </p:cNvCxnSpPr>
          <p:nvPr/>
        </p:nvCxnSpPr>
        <p:spPr>
          <a:xfrm flipV="1">
            <a:off x="11201400" y="3237434"/>
            <a:ext cx="0" cy="572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46805F-81EC-9F4E-8641-D8B1D59C410D}"/>
              </a:ext>
            </a:extLst>
          </p:cNvPr>
          <p:cNvSpPr txBox="1"/>
          <p:nvPr/>
        </p:nvSpPr>
        <p:spPr>
          <a:xfrm>
            <a:off x="381002" y="244214"/>
            <a:ext cx="28955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5/2019: Fine Needle Diathermy, </a:t>
            </a:r>
            <a:r>
              <a:rPr lang="en-US" dirty="0" err="1"/>
              <a:t>subconj</a:t>
            </a:r>
            <a:r>
              <a:rPr lang="en-US" dirty="0"/>
              <a:t> </a:t>
            </a:r>
            <a:r>
              <a:rPr lang="en-US" dirty="0" err="1"/>
              <a:t>avastin</a:t>
            </a:r>
            <a:r>
              <a:rPr lang="en-US" dirty="0"/>
              <a:t>, superficial keratectomy, AMG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8134AA-C21D-A141-9548-BC6964E3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6" y="4526605"/>
            <a:ext cx="4132772" cy="23875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185039-D1F1-0843-A192-8034DB617210}"/>
              </a:ext>
            </a:extLst>
          </p:cNvPr>
          <p:cNvSpPr txBox="1"/>
          <p:nvPr/>
        </p:nvSpPr>
        <p:spPr>
          <a:xfrm>
            <a:off x="4876800" y="2969669"/>
            <a:ext cx="37337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3/2020: DALK + AMG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B68241-94A7-D24F-8B5A-8CD740EAC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3" y="322841"/>
            <a:ext cx="3573357" cy="25324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5FE4EA-06CE-2947-89A7-6401632140B7}"/>
              </a:ext>
            </a:extLst>
          </p:cNvPr>
          <p:cNvSpPr txBox="1"/>
          <p:nvPr/>
        </p:nvSpPr>
        <p:spPr>
          <a:xfrm>
            <a:off x="7239003" y="4876800"/>
            <a:ext cx="3733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8/2020: Recurrence of vessels</a:t>
            </a:r>
            <a:r>
              <a:rPr lang="en-US" dirty="0"/>
              <a:t> argon laser photocoagulation</a:t>
            </a:r>
          </a:p>
          <a:p>
            <a:r>
              <a:rPr lang="en-US" b="1" dirty="0"/>
              <a:t>BCVA 20/100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B6E0EB-921F-5047-B0C4-4C52C17E3CD0}"/>
              </a:ext>
            </a:extLst>
          </p:cNvPr>
          <p:cNvSpPr txBox="1"/>
          <p:nvPr/>
        </p:nvSpPr>
        <p:spPr>
          <a:xfrm>
            <a:off x="10056848" y="2253836"/>
            <a:ext cx="37337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2/2021: CE/IOL, MMC Chemoembolization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D6CD68-6005-204A-A50C-CB39865BCF2D}"/>
              </a:ext>
            </a:extLst>
          </p:cNvPr>
          <p:cNvSpPr txBox="1"/>
          <p:nvPr/>
        </p:nvSpPr>
        <p:spPr>
          <a:xfrm>
            <a:off x="10050363" y="610346"/>
            <a:ext cx="37337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BCVA: </a:t>
            </a:r>
            <a:r>
              <a:rPr lang="en-US" dirty="0"/>
              <a:t>20/60 with scleral lenses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4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7"/>
    </mc:Choice>
    <mc:Fallback xmlns="">
      <p:transition spd="slow" advTm="1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FAA2-41CF-6443-BBDB-2D2D53BF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66949"/>
            <a:ext cx="15011400" cy="1371600"/>
          </a:xfrm>
        </p:spPr>
        <p:txBody>
          <a:bodyPr>
            <a:normAutofit/>
          </a:bodyPr>
          <a:lstStyle/>
          <a:p>
            <a:r>
              <a:rPr lang="en-US" sz="6000" b="1" dirty="0"/>
              <a:t>Mitomycin Intravascular Chemoembolization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AC2FC-0B8E-D842-B768-F90A46B71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1961"/>
            <a:ext cx="6934200" cy="462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41DB3-DA30-3A4A-916C-F27B9C033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71961"/>
            <a:ext cx="6934200" cy="462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6A12D-1D99-2343-9172-CBEC8964119D}"/>
              </a:ext>
            </a:extLst>
          </p:cNvPr>
          <p:cNvSpPr txBox="1"/>
          <p:nvPr/>
        </p:nvSpPr>
        <p:spPr>
          <a:xfrm>
            <a:off x="152400" y="1524000"/>
            <a:ext cx="289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F32"/>
                </a:solidFill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02D5C-4F97-2441-8E09-36F407DD981C}"/>
              </a:ext>
            </a:extLst>
          </p:cNvPr>
          <p:cNvSpPr txBox="1"/>
          <p:nvPr/>
        </p:nvSpPr>
        <p:spPr>
          <a:xfrm>
            <a:off x="7530830" y="1558872"/>
            <a:ext cx="289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F32"/>
                </a:solidFill>
              </a:rPr>
              <a:t>POM6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E140B-123C-3748-A1AE-A9A949DC73A5}"/>
              </a:ext>
            </a:extLst>
          </p:cNvPr>
          <p:cNvSpPr txBox="1"/>
          <p:nvPr/>
        </p:nvSpPr>
        <p:spPr>
          <a:xfrm>
            <a:off x="152400" y="6760407"/>
            <a:ext cx="4343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F32"/>
                </a:solidFill>
              </a:rPr>
              <a:t>Images: Dean </a:t>
            </a:r>
            <a:r>
              <a:rPr lang="en-US" b="1" dirty="0" err="1">
                <a:solidFill>
                  <a:srgbClr val="004F32"/>
                </a:solidFill>
              </a:rPr>
              <a:t>Ouano</a:t>
            </a:r>
            <a:r>
              <a:rPr lang="en-US" b="1" dirty="0">
                <a:solidFill>
                  <a:srgbClr val="004F32"/>
                </a:solidFill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8256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3"/>
    </mc:Choice>
    <mc:Fallback xmlns="">
      <p:transition spd="slow" advTm="1184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BDC8-FA7F-1E4E-BCF2-2B66DBCC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CE2.mp4" descr="MICE2.mp4">
            <a:hlinkClick r:id="" action="ppaction://media"/>
            <a:extLst>
              <a:ext uri="{FF2B5EF4-FFF2-40B4-BE49-F238E27FC236}">
                <a16:creationId xmlns:a16="http://schemas.microsoft.com/office/drawing/2014/main" id="{4061D297-F07D-E944-9C81-5E117041F9E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2700"/>
            <a:ext cx="14630400" cy="82293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7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3"/>
    </mc:Choice>
    <mc:Fallback xmlns="">
      <p:transition spd="slow" advTm="2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76" objId="4"/>
        <p14:stopEvt time="25526" objId="4"/>
        <p14:playEvt time="25526" objId="4"/>
        <p14:stopEvt time="28393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5BF58-5096-AC40-B7B1-F8A8DCA75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7" t="10426" r="2992" b="9135"/>
          <a:stretch/>
        </p:blipFill>
        <p:spPr>
          <a:xfrm>
            <a:off x="579120" y="214773"/>
            <a:ext cx="5334000" cy="347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39091-F778-7D4B-BDCD-4E8A8529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" t="17016" r="-1540" b="5328"/>
          <a:stretch/>
        </p:blipFill>
        <p:spPr>
          <a:xfrm>
            <a:off x="579120" y="3871187"/>
            <a:ext cx="5440680" cy="3551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58EEE-7392-ED49-8D80-6FA3637FD7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81" b="7230"/>
          <a:stretch/>
        </p:blipFill>
        <p:spPr>
          <a:xfrm>
            <a:off x="7620000" y="214773"/>
            <a:ext cx="5334000" cy="347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D05A6-76A4-D440-9F37-2BEEB66B0C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2" t="11061" r="182" b="3500"/>
          <a:stretch/>
        </p:blipFill>
        <p:spPr>
          <a:xfrm>
            <a:off x="7664404" y="3812086"/>
            <a:ext cx="5243875" cy="3622812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221E0E1-1AB0-F845-BC16-11C78D8AFBA5}"/>
              </a:ext>
            </a:extLst>
          </p:cNvPr>
          <p:cNvSpPr/>
          <p:nvPr/>
        </p:nvSpPr>
        <p:spPr>
          <a:xfrm>
            <a:off x="5775961" y="1040352"/>
            <a:ext cx="2316480" cy="144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5A8F63E-4FC7-C744-A9DA-5872BAC09906}"/>
              </a:ext>
            </a:extLst>
          </p:cNvPr>
          <p:cNvSpPr/>
          <p:nvPr/>
        </p:nvSpPr>
        <p:spPr>
          <a:xfrm>
            <a:off x="5807757" y="4899592"/>
            <a:ext cx="2316480" cy="144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78DA0-F784-9A4E-853E-30E161BC6C50}"/>
              </a:ext>
            </a:extLst>
          </p:cNvPr>
          <p:cNvSpPr txBox="1"/>
          <p:nvPr/>
        </p:nvSpPr>
        <p:spPr>
          <a:xfrm>
            <a:off x="579120" y="6928122"/>
            <a:ext cx="1964320" cy="5355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BCVA 20/60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47F8B-25A3-644B-8C59-F464A7BFB82C}"/>
              </a:ext>
            </a:extLst>
          </p:cNvPr>
          <p:cNvSpPr txBox="1"/>
          <p:nvPr/>
        </p:nvSpPr>
        <p:spPr>
          <a:xfrm>
            <a:off x="7664404" y="6928121"/>
            <a:ext cx="1964320" cy="5355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BCVA 20/25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3DDE8-FF46-1F49-BD7A-D7C2BB03EF28}"/>
              </a:ext>
            </a:extLst>
          </p:cNvPr>
          <p:cNvSpPr txBox="1"/>
          <p:nvPr/>
        </p:nvSpPr>
        <p:spPr>
          <a:xfrm>
            <a:off x="7620000" y="3116234"/>
            <a:ext cx="1964320" cy="5355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BCVA 20/60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5386B-0940-574E-AA69-8F258075F30B}"/>
              </a:ext>
            </a:extLst>
          </p:cNvPr>
          <p:cNvSpPr txBox="1"/>
          <p:nvPr/>
        </p:nvSpPr>
        <p:spPr>
          <a:xfrm>
            <a:off x="598018" y="3163477"/>
            <a:ext cx="2605585" cy="5355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BCVA E at 1 foot</a:t>
            </a:r>
          </a:p>
        </p:txBody>
      </p:sp>
    </p:spTree>
    <p:extLst>
      <p:ext uri="{BB962C8B-B14F-4D97-AF65-F5344CB8AC3E}">
        <p14:creationId xmlns:p14="http://schemas.microsoft.com/office/powerpoint/2010/main" val="10285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F2CF-4863-E240-ADB4-31381FE8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Initial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B3DBD-201E-0A4E-92D0-BA8D9BD61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4831080" cy="543115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7100" b="1" dirty="0"/>
              <a:t>36 </a:t>
            </a:r>
            <a:r>
              <a:rPr lang="en-US" sz="7100" b="1" dirty="0" err="1"/>
              <a:t>yo</a:t>
            </a:r>
            <a:r>
              <a:rPr lang="en-US" sz="7100" b="1" dirty="0"/>
              <a:t> M blurry vision OD&gt;OS x 2 years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PMH: Marfan’s Syndrome</a:t>
            </a:r>
          </a:p>
          <a:p>
            <a:endParaRPr lang="en-US" dirty="0"/>
          </a:p>
          <a:p>
            <a:r>
              <a:rPr lang="en-US" dirty="0"/>
              <a:t>POH: congenital ptosis s/p frontalis slings, entropion, multiple eyelid surgeries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1D9EC-E220-6D4B-BA96-D5D8B14D7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1" r="6328" b="12060"/>
          <a:stretch/>
        </p:blipFill>
        <p:spPr>
          <a:xfrm>
            <a:off x="5638800" y="2171700"/>
            <a:ext cx="813162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6"/>
    </mc:Choice>
    <mc:Fallback xmlns="">
      <p:transition spd="slow" advTm="2522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BAFF-9FF1-854B-A76A-50A272B3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45B-CD66-354B-840E-8E3A3EB2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Corneal neovascularization should be treated prior to keratoplasty to improve graft survival </a:t>
            </a:r>
          </a:p>
          <a:p>
            <a:r>
              <a:rPr lang="en-US" dirty="0"/>
              <a:t>Anti-VEGF therapy can help treat corneal neovascularization </a:t>
            </a:r>
          </a:p>
          <a:p>
            <a:r>
              <a:rPr lang="en-US" dirty="0"/>
              <a:t>Mitomycin intravascular chemoembolization is a new technique in treatment of corneal neovascularization, but further studies are necessary </a:t>
            </a:r>
          </a:p>
        </p:txBody>
      </p:sp>
    </p:spTree>
    <p:extLst>
      <p:ext uri="{BB962C8B-B14F-4D97-AF65-F5344CB8AC3E}">
        <p14:creationId xmlns:p14="http://schemas.microsoft.com/office/powerpoint/2010/main" val="17275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3"/>
    </mc:Choice>
    <mc:Fallback xmlns="">
      <p:transition spd="slow" advTm="2523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E6A6-84AB-5940-B954-EAC59728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A3244-1B17-9144-9E7F-66A2C4D0F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Rahul </a:t>
            </a:r>
            <a:r>
              <a:rPr lang="en-US" dirty="0" err="1"/>
              <a:t>Tonk</a:t>
            </a:r>
            <a:r>
              <a:rPr lang="en-US" dirty="0"/>
              <a:t> </a:t>
            </a:r>
          </a:p>
          <a:p>
            <a:r>
              <a:rPr lang="en-US" dirty="0"/>
              <a:t>Dr. Joanne Ho </a:t>
            </a:r>
          </a:p>
          <a:p>
            <a:r>
              <a:rPr lang="en-US" dirty="0"/>
              <a:t>Dr. Stephanie Frankel </a:t>
            </a:r>
          </a:p>
          <a:p>
            <a:r>
              <a:rPr lang="en-US" dirty="0"/>
              <a:t>Dr. Chris </a:t>
            </a:r>
            <a:r>
              <a:rPr lang="en-US" dirty="0" err="1"/>
              <a:t>Alabiad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5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C178-0AA5-424F-9634-F787E02C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71800"/>
            <a:ext cx="13167360" cy="1371600"/>
          </a:xfrm>
        </p:spPr>
        <p:txBody>
          <a:bodyPr/>
          <a:lstStyle/>
          <a:p>
            <a:r>
              <a:rPr lang="en-US" b="1" dirty="0"/>
              <a:t>Questions and Further Discussion</a:t>
            </a:r>
          </a:p>
        </p:txBody>
      </p:sp>
    </p:spTree>
    <p:extLst>
      <p:ext uri="{BB962C8B-B14F-4D97-AF65-F5344CB8AC3E}">
        <p14:creationId xmlns:p14="http://schemas.microsoft.com/office/powerpoint/2010/main" val="2600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4"/>
    </mc:Choice>
    <mc:Fallback xmlns="">
      <p:transition spd="slow" advTm="431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956C-6F70-D942-B553-4A3F4A7A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6E620-2774-1549-B09D-BFFBE2A15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20243"/>
            <a:ext cx="13167360" cy="4251958"/>
          </a:xfrm>
        </p:spPr>
        <p:txBody>
          <a:bodyPr>
            <a:noAutofit/>
          </a:bodyPr>
          <a:lstStyle/>
          <a:p>
            <a:r>
              <a:rPr lang="en-US" sz="1800" dirty="0"/>
              <a:t>Hall MN, </a:t>
            </a:r>
            <a:r>
              <a:rPr lang="en-US" sz="1800" dirty="0" err="1"/>
              <a:t>Moshirfar</a:t>
            </a:r>
            <a:r>
              <a:rPr lang="en-US" sz="1800" dirty="0"/>
              <a:t> M, Amin-</a:t>
            </a:r>
            <a:r>
              <a:rPr lang="en-US" sz="1800" dirty="0" err="1"/>
              <a:t>Javaheri</a:t>
            </a:r>
            <a:r>
              <a:rPr lang="en-US" sz="1800" dirty="0"/>
              <a:t> A, </a:t>
            </a:r>
            <a:r>
              <a:rPr lang="en-US" sz="1800" dirty="0" err="1"/>
              <a:t>Ouano</a:t>
            </a:r>
            <a:r>
              <a:rPr lang="en-US" sz="1800" dirty="0"/>
              <a:t> DP, Ronquillo Y, Hoopes PC. Lipid Keratopathy: A Review of Pathophysiology, Differential Diagnosis, and Management. </a:t>
            </a:r>
            <a:r>
              <a:rPr lang="en-US" sz="1800" dirty="0" err="1"/>
              <a:t>Ophthalmol</a:t>
            </a:r>
            <a:r>
              <a:rPr lang="en-US" sz="1800" dirty="0"/>
              <a:t> </a:t>
            </a:r>
            <a:r>
              <a:rPr lang="en-US" sz="1800" dirty="0" err="1"/>
              <a:t>Ther</a:t>
            </a:r>
            <a:r>
              <a:rPr lang="en-US" sz="1800" dirty="0"/>
              <a:t>. 2020 Dec;9(4):833-852. </a:t>
            </a:r>
            <a:r>
              <a:rPr lang="en-US" sz="1800" dirty="0" err="1"/>
              <a:t>doi</a:t>
            </a:r>
            <a:r>
              <a:rPr lang="en-US" sz="1800" dirty="0"/>
              <a:t>: 10.1007/s40123-020-00309-y. </a:t>
            </a:r>
            <a:r>
              <a:rPr lang="en-US" sz="1800" dirty="0" err="1"/>
              <a:t>Epub</a:t>
            </a:r>
            <a:r>
              <a:rPr lang="en-US" sz="1800" dirty="0"/>
              <a:t> 2020 Oct 15. PMID: 33058067; PMCID: PMC7708541. </a:t>
            </a:r>
          </a:p>
          <a:p>
            <a:r>
              <a:rPr lang="en-US" sz="1800" dirty="0" err="1"/>
              <a:t>Shiuey</a:t>
            </a:r>
            <a:r>
              <a:rPr lang="en-US" sz="1800" dirty="0"/>
              <a:t> EJ, Zhang Q, </a:t>
            </a:r>
            <a:r>
              <a:rPr lang="en-US" sz="1800" dirty="0" err="1"/>
              <a:t>Rapuano</a:t>
            </a:r>
            <a:r>
              <a:rPr lang="en-US" sz="1800" dirty="0"/>
              <a:t> CJ, Ayres BD, Hammersmith KM, </a:t>
            </a:r>
            <a:r>
              <a:rPr lang="en-US" sz="1800" dirty="0" err="1"/>
              <a:t>Nagra</a:t>
            </a:r>
            <a:r>
              <a:rPr lang="en-US" sz="1800" dirty="0"/>
              <a:t> PK, Syed ZA. Development of a nomogram to predict graft survival after penetrating keratoplasty. Am J </a:t>
            </a:r>
            <a:r>
              <a:rPr lang="en-US" sz="1800" dirty="0" err="1"/>
              <a:t>Ophthalmol</a:t>
            </a:r>
            <a:r>
              <a:rPr lang="en-US" sz="1800" dirty="0"/>
              <a:t>. 2021 Feb 5:S0002-9394(21)00061-1. </a:t>
            </a:r>
            <a:r>
              <a:rPr lang="en-US" sz="1800" dirty="0" err="1"/>
              <a:t>doi</a:t>
            </a:r>
            <a:r>
              <a:rPr lang="en-US" sz="1800" dirty="0"/>
              <a:t>: 10.1016/j.ajo.2021.01.030. </a:t>
            </a:r>
            <a:r>
              <a:rPr lang="en-US" sz="1800" dirty="0" err="1"/>
              <a:t>Epub</a:t>
            </a:r>
            <a:r>
              <a:rPr lang="en-US" sz="1800" dirty="0"/>
              <a:t> ahead of print. PMID: 33556382.</a:t>
            </a:r>
          </a:p>
          <a:p>
            <a:r>
              <a:rPr lang="en-US" sz="1800" dirty="0">
                <a:solidFill>
                  <a:srgbClr val="212121"/>
                </a:solidFill>
                <a:latin typeface="BlinkMacSystemFont"/>
              </a:rPr>
              <a:t>Benayoun Y, </a:t>
            </a:r>
            <a:r>
              <a:rPr lang="en-US" sz="1800" dirty="0" err="1">
                <a:solidFill>
                  <a:srgbClr val="212121"/>
                </a:solidFill>
                <a:latin typeface="BlinkMacSystemFont"/>
              </a:rPr>
              <a:t>Adenis</a:t>
            </a:r>
            <a:r>
              <a:rPr lang="en-US" sz="1800" dirty="0">
                <a:solidFill>
                  <a:srgbClr val="212121"/>
                </a:solidFill>
                <a:latin typeface="BlinkMacSystemFont"/>
              </a:rPr>
              <a:t> JP, </a:t>
            </a:r>
            <a:r>
              <a:rPr lang="en-US" sz="1800" dirty="0" err="1">
                <a:solidFill>
                  <a:srgbClr val="212121"/>
                </a:solidFill>
                <a:latin typeface="BlinkMacSystemFont"/>
              </a:rPr>
              <a:t>Casse</a:t>
            </a:r>
            <a:r>
              <a:rPr lang="en-US" sz="1800" dirty="0">
                <a:solidFill>
                  <a:srgbClr val="212121"/>
                </a:solidFill>
                <a:latin typeface="BlinkMacSystemFont"/>
              </a:rPr>
              <a:t> G, Forte R, Robert PY. Effects of subconjunctival bevacizumab on corneal neovascularization: results of a prospective study. Cornea. 2012 Aug;31(8):937-44. </a:t>
            </a:r>
            <a:r>
              <a:rPr lang="en-US" sz="18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800" dirty="0">
                <a:solidFill>
                  <a:srgbClr val="212121"/>
                </a:solidFill>
                <a:latin typeface="BlinkMacSystemFont"/>
              </a:rPr>
              <a:t>: 10.1097/ICO.0b013e31823f8d71. PMID: 22357391.</a:t>
            </a:r>
          </a:p>
          <a:p>
            <a:r>
              <a:rPr lang="en-US" sz="1800" dirty="0"/>
              <a:t>Yin J, Jacobs DS. Long-term outcome of using Prosthetic Replacement of Ocular Surface Ecosystem (PROSE) as a drug delivery system for bevacizumab in the treatment of corneal neovascularization. </a:t>
            </a:r>
            <a:r>
              <a:rPr lang="en-US" sz="1800" dirty="0" err="1"/>
              <a:t>Ocul</a:t>
            </a:r>
            <a:r>
              <a:rPr lang="en-US" sz="1800" dirty="0"/>
              <a:t> Surf. 2019 Jan;17(1):134-141. </a:t>
            </a:r>
            <a:r>
              <a:rPr lang="en-US" sz="1800" dirty="0" err="1"/>
              <a:t>doi</a:t>
            </a:r>
            <a:r>
              <a:rPr lang="en-US" sz="1800" dirty="0"/>
              <a:t>: 10.1016/j.jtos.2018.11.008. </a:t>
            </a:r>
            <a:r>
              <a:rPr lang="en-US" sz="1800" dirty="0" err="1"/>
              <a:t>Epub</a:t>
            </a:r>
            <a:r>
              <a:rPr lang="en-US" sz="1800" dirty="0"/>
              <a:t> 2018 Nov 20. PMID: 30468876; PMCID: PMC6340761. </a:t>
            </a:r>
          </a:p>
          <a:p>
            <a:r>
              <a:rPr lang="en-US" sz="1800" dirty="0"/>
              <a:t>Spiteri N, Romano V, Zheng Y, Yadav S, Dwivedi R, Chen J, Ahmad S, Willoughby CE, Kaye SB. Corneal angiography for guiding and evaluating fine-needle diathermy treatment of corneal neovascularization. Ophthalmology. 2015 Jun;122(6):1079-84. </a:t>
            </a:r>
            <a:r>
              <a:rPr lang="en-US" sz="1800" dirty="0" err="1"/>
              <a:t>doi</a:t>
            </a:r>
            <a:r>
              <a:rPr lang="en-US" sz="1800" dirty="0"/>
              <a:t>: 10.1016/j.ophtha.2015.02.012. </a:t>
            </a:r>
            <a:r>
              <a:rPr lang="en-US" sz="1800" dirty="0" err="1"/>
              <a:t>Epub</a:t>
            </a:r>
            <a:r>
              <a:rPr lang="en-US" sz="1800" dirty="0"/>
              <a:t> 2015 Apr 1. PMID: 25841974. </a:t>
            </a:r>
          </a:p>
          <a:p>
            <a:endParaRPr lang="en-US" sz="1800" dirty="0"/>
          </a:p>
          <a:p>
            <a:endParaRPr lang="en-US" sz="1800" dirty="0">
              <a:solidFill>
                <a:srgbClr val="212121"/>
              </a:solidFill>
              <a:latin typeface="BlinkMacSystemFont"/>
            </a:endParaRP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20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"/>
    </mc:Choice>
    <mc:Fallback xmlns="">
      <p:transition spd="slow" advTm="18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426" b="9135"/>
          <a:stretch/>
        </p:blipFill>
        <p:spPr>
          <a:xfrm>
            <a:off x="-38100" y="-203350"/>
            <a:ext cx="14706600" cy="863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FCA36E-2FEB-C940-942A-EA59B29C0832}"/>
              </a:ext>
            </a:extLst>
          </p:cNvPr>
          <p:cNvSpPr txBox="1"/>
          <p:nvPr/>
        </p:nvSpPr>
        <p:spPr>
          <a:xfrm>
            <a:off x="0" y="-203350"/>
            <a:ext cx="3871766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RIGHT EYE  </a:t>
            </a:r>
          </a:p>
          <a:p>
            <a:r>
              <a:rPr lang="en-US" sz="4000" dirty="0"/>
              <a:t>BCVA E at 1 Foot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76D4A6-AA1A-EC4B-9EE1-A51A54CF9D3D}"/>
              </a:ext>
            </a:extLst>
          </p:cNvPr>
          <p:cNvSpPr/>
          <p:nvPr/>
        </p:nvSpPr>
        <p:spPr>
          <a:xfrm>
            <a:off x="0" y="1371600"/>
            <a:ext cx="387176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/>
              <a:t>3 mm lagophthalmos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8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1"/>
    </mc:Choice>
    <mc:Fallback xmlns="">
      <p:transition spd="slow" advTm="1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92E3CB-C7CA-734E-B300-C7DE6AD92970}"/>
              </a:ext>
            </a:extLst>
          </p:cNvPr>
          <p:cNvSpPr/>
          <p:nvPr/>
        </p:nvSpPr>
        <p:spPr>
          <a:xfrm>
            <a:off x="0" y="1"/>
            <a:ext cx="14630400" cy="7467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9C5C4-BED1-4341-9F68-33C66C66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287A7C-A500-384E-A4F7-68B6965E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2036" r="4498" b="2269"/>
          <a:stretch/>
        </p:blipFill>
        <p:spPr>
          <a:xfrm>
            <a:off x="1905000" y="35943"/>
            <a:ext cx="10520726" cy="743165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E1C72D-75F5-FD4C-8D44-087CC7751C1C}"/>
              </a:ext>
            </a:extLst>
          </p:cNvPr>
          <p:cNvCxnSpPr>
            <a:cxnSpLocks/>
          </p:cNvCxnSpPr>
          <p:nvPr/>
        </p:nvCxnSpPr>
        <p:spPr>
          <a:xfrm>
            <a:off x="5562600" y="761999"/>
            <a:ext cx="0" cy="22860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5-Point Star 9">
            <a:extLst>
              <a:ext uri="{FF2B5EF4-FFF2-40B4-BE49-F238E27FC236}">
                <a16:creationId xmlns:a16="http://schemas.microsoft.com/office/drawing/2014/main" id="{C8753B2D-C59C-374B-A733-723C7605CFCC}"/>
              </a:ext>
            </a:extLst>
          </p:cNvPr>
          <p:cNvSpPr/>
          <p:nvPr/>
        </p:nvSpPr>
        <p:spPr>
          <a:xfrm>
            <a:off x="4038600" y="1556511"/>
            <a:ext cx="304800" cy="2893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9"/>
    </mc:Choice>
    <mc:Fallback xmlns="">
      <p:transition spd="slow" advTm="1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14EB63-B6B3-8442-8EFB-7A7B64097806}"/>
              </a:ext>
            </a:extLst>
          </p:cNvPr>
          <p:cNvSpPr/>
          <p:nvPr/>
        </p:nvSpPr>
        <p:spPr>
          <a:xfrm>
            <a:off x="-20782" y="0"/>
            <a:ext cx="14651182" cy="822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E4715A-0594-1640-BB52-932FA6F6F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" y="-1"/>
            <a:ext cx="14598502" cy="89068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5AA52-ACBE-D040-A949-C6B5C2D09CA3}"/>
              </a:ext>
            </a:extLst>
          </p:cNvPr>
          <p:cNvSpPr txBox="1"/>
          <p:nvPr/>
        </p:nvSpPr>
        <p:spPr>
          <a:xfrm>
            <a:off x="0" y="16429"/>
            <a:ext cx="2615666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LEFT EYE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43BD1-800D-9145-8E92-E2FAE9451AC4}"/>
              </a:ext>
            </a:extLst>
          </p:cNvPr>
          <p:cNvSpPr txBox="1"/>
          <p:nvPr/>
        </p:nvSpPr>
        <p:spPr>
          <a:xfrm>
            <a:off x="77234" y="6598384"/>
            <a:ext cx="47244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b="1" dirty="0"/>
              <a:t>BCVA 20/60 with corneal GP lens</a:t>
            </a:r>
          </a:p>
        </p:txBody>
      </p:sp>
    </p:spTree>
    <p:extLst>
      <p:ext uri="{BB962C8B-B14F-4D97-AF65-F5344CB8AC3E}">
        <p14:creationId xmlns:p14="http://schemas.microsoft.com/office/powerpoint/2010/main" val="37959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"/>
    </mc:Choice>
    <mc:Fallback xmlns="">
      <p:transition spd="slow" advTm="127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F0299A-1AD3-7349-BFDB-D0A41E64E5BE}"/>
              </a:ext>
            </a:extLst>
          </p:cNvPr>
          <p:cNvSpPr/>
          <p:nvPr/>
        </p:nvSpPr>
        <p:spPr>
          <a:xfrm>
            <a:off x="0" y="0"/>
            <a:ext cx="14630400" cy="75260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9A52E-AC72-CF41-9DE1-D488BB49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A5E12-7440-5348-88CE-98D01A801657}"/>
              </a:ext>
            </a:extLst>
          </p:cNvPr>
          <p:cNvSpPr/>
          <p:nvPr/>
        </p:nvSpPr>
        <p:spPr>
          <a:xfrm>
            <a:off x="457200" y="152399"/>
            <a:ext cx="2286000" cy="15487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5F528B-278B-634D-B026-2091BF6D7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2025" r="2126"/>
          <a:stretch/>
        </p:blipFill>
        <p:spPr>
          <a:xfrm>
            <a:off x="2095499" y="0"/>
            <a:ext cx="10655163" cy="7526069"/>
          </a:xfrm>
        </p:spPr>
      </p:pic>
    </p:spTree>
    <p:extLst>
      <p:ext uri="{BB962C8B-B14F-4D97-AF65-F5344CB8AC3E}">
        <p14:creationId xmlns:p14="http://schemas.microsoft.com/office/powerpoint/2010/main" val="326577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374" t="10426" r="12513" b="13513"/>
          <a:stretch/>
        </p:blipFill>
        <p:spPr>
          <a:xfrm>
            <a:off x="1295400" y="3200400"/>
            <a:ext cx="5157479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226122"/>
            <a:ext cx="4953000" cy="4237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423" r="11533" b="12500"/>
          <a:stretch/>
        </p:blipFill>
        <p:spPr>
          <a:xfrm>
            <a:off x="3200400" y="304800"/>
            <a:ext cx="6701246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D13D20-C660-1241-A8D4-1D69B790D775}"/>
              </a:ext>
            </a:extLst>
          </p:cNvPr>
          <p:cNvSpPr txBox="1"/>
          <p:nvPr/>
        </p:nvSpPr>
        <p:spPr>
          <a:xfrm>
            <a:off x="1295400" y="3226122"/>
            <a:ext cx="2895600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/>
              <a:t>BCVA E at 1 Foot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1B6BB-B0D4-5A4F-BE4B-F64D81876AA6}"/>
              </a:ext>
            </a:extLst>
          </p:cNvPr>
          <p:cNvSpPr txBox="1"/>
          <p:nvPr/>
        </p:nvSpPr>
        <p:spPr>
          <a:xfrm>
            <a:off x="7549116" y="3226122"/>
            <a:ext cx="2128284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/>
              <a:t>BCVA 20/60</a:t>
            </a:r>
          </a:p>
        </p:txBody>
      </p:sp>
    </p:spTree>
    <p:extLst>
      <p:ext uri="{BB962C8B-B14F-4D97-AF65-F5344CB8AC3E}">
        <p14:creationId xmlns:p14="http://schemas.microsoft.com/office/powerpoint/2010/main" val="289814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F353-C8AE-E44E-A6AE-C4A6BE8B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Going 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BE2C3-7BAC-B240-88DE-80C7AEA096AD}"/>
              </a:ext>
            </a:extLst>
          </p:cNvPr>
          <p:cNvSpPr txBox="1"/>
          <p:nvPr/>
        </p:nvSpPr>
        <p:spPr>
          <a:xfrm>
            <a:off x="696078" y="2643963"/>
            <a:ext cx="3007242" cy="1323439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Exposure Keratopathy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49E2C-13E5-514F-B56F-92C387DCBD22}"/>
              </a:ext>
            </a:extLst>
          </p:cNvPr>
          <p:cNvSpPr txBox="1"/>
          <p:nvPr/>
        </p:nvSpPr>
        <p:spPr>
          <a:xfrm>
            <a:off x="5029199" y="2643963"/>
            <a:ext cx="4460360" cy="1323439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Corneal Neovascularization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12BEF-D46D-C74F-91B4-A5CF58E3C2E6}"/>
              </a:ext>
            </a:extLst>
          </p:cNvPr>
          <p:cNvSpPr txBox="1"/>
          <p:nvPr/>
        </p:nvSpPr>
        <p:spPr>
          <a:xfrm>
            <a:off x="10668000" y="2643962"/>
            <a:ext cx="3007242" cy="1323439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Corneal Opacification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EFC521-1AC0-EA41-BFA4-3E95F803F69C}"/>
              </a:ext>
            </a:extLst>
          </p:cNvPr>
          <p:cNvCxnSpPr>
            <a:cxnSpLocks/>
          </p:cNvCxnSpPr>
          <p:nvPr/>
        </p:nvCxnSpPr>
        <p:spPr>
          <a:xfrm>
            <a:off x="3505200" y="3305681"/>
            <a:ext cx="1224162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D0C530-AF9D-1249-A517-ED7935F25FF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9489559" y="3305682"/>
            <a:ext cx="1178441" cy="1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29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0"/>
    </mc:Choice>
    <mc:Fallback xmlns="">
      <p:transition spd="slow" advTm="349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6|5.6|17.4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5"/>
</p:tagLst>
</file>

<file path=ppt/theme/theme1.xml><?xml version="1.0" encoding="utf-8"?>
<a:theme xmlns:a="http://schemas.openxmlformats.org/drawingml/2006/main" name="2012_BPEI_16X9">
  <a:themeElements>
    <a:clrScheme name="UM">
      <a:dk1>
        <a:sysClr val="windowText" lastClr="000000"/>
      </a:dk1>
      <a:lt1>
        <a:sysClr val="window" lastClr="FFFFFF"/>
      </a:lt1>
      <a:dk2>
        <a:srgbClr val="005030"/>
      </a:dk2>
      <a:lt2>
        <a:srgbClr val="EEE6D6"/>
      </a:lt2>
      <a:accent1>
        <a:srgbClr val="005030"/>
      </a:accent1>
      <a:accent2>
        <a:srgbClr val="F47321"/>
      </a:accent2>
      <a:accent3>
        <a:srgbClr val="A8AD00"/>
      </a:accent3>
      <a:accent4>
        <a:srgbClr val="C13832"/>
      </a:accent4>
      <a:accent5>
        <a:srgbClr val="91B9A4"/>
      </a:accent5>
      <a:accent6>
        <a:srgbClr val="D28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2012_BPEI_16X9</Template>
  <TotalTime>5261</TotalTime>
  <Words>901</Words>
  <Application>Microsoft Office PowerPoint</Application>
  <PresentationFormat>Custom</PresentationFormat>
  <Paragraphs>130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BlinkMacSystemFont</vt:lpstr>
      <vt:lpstr>Calibri</vt:lpstr>
      <vt:lpstr>2012_BPEI_16X9</vt:lpstr>
      <vt:lpstr>Management of Bilateral Lipid Keratopathy</vt:lpstr>
      <vt:lpstr>PowerPoint Presentation</vt:lpstr>
      <vt:lpstr>Initial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Going On?</vt:lpstr>
      <vt:lpstr>Panel: What would you do?</vt:lpstr>
      <vt:lpstr>Treatment Options</vt:lpstr>
      <vt:lpstr>PowerPoint Presentation</vt:lpstr>
      <vt:lpstr>PowerPoint Presentation</vt:lpstr>
      <vt:lpstr>Effects of Subconjunctival Bevacizumab on Corneal Neovascularization: Results of a Prospective Study  Benayoun Y,  Adenis J, Casse G, Forte R, Robert P. Cornea 2012;31:937–944   </vt:lpstr>
      <vt:lpstr>Corneal angiography for guiding and evaluating fine-needle diathermy treatment of corneal neovascularization Spiteri N, Romano V, Zheng Y, Yadav S, Dwivedi R, Chen J, Ahmad S, Willoughby C, Kaye S. Ophthalmology, June 2015</vt:lpstr>
      <vt:lpstr>Post fine needle diathermy + subconjunctival bevacizumab and subtenons kenalog</vt:lpstr>
      <vt:lpstr>Long-term outcome of using Prosthetic Replacement of Ocular Surface Ecosystem (PROSE) as a drug delivery system for bevacizumab in the treatment of corneal neovascularization Yin J, Jacobs DS, Ocular Surface 2019 </vt:lpstr>
      <vt:lpstr>   Post topical bevacizumab in scleral lens</vt:lpstr>
      <vt:lpstr>PowerPoint Presentation</vt:lpstr>
      <vt:lpstr>BACK TO THE RIGHT EYE </vt:lpstr>
      <vt:lpstr>PowerPoint Presentation</vt:lpstr>
      <vt:lpstr>Post fine needle diathermy, subconjunctival avastin, amniotic membrane</vt:lpstr>
      <vt:lpstr>PowerPoint Presentation</vt:lpstr>
      <vt:lpstr>s/p DALK</vt:lpstr>
      <vt:lpstr>PowerPoint Presentation</vt:lpstr>
      <vt:lpstr>PowerPoint Presentation</vt:lpstr>
      <vt:lpstr>Mitomycin Intravascular Chemoembolization</vt:lpstr>
      <vt:lpstr>PowerPoint Presentation</vt:lpstr>
      <vt:lpstr>PowerPoint Presentation</vt:lpstr>
      <vt:lpstr>Summary</vt:lpstr>
      <vt:lpstr>Thank you! </vt:lpstr>
      <vt:lpstr>Questions and Further Discussion</vt:lpstr>
      <vt:lpstr>Bibliography</vt:lpstr>
    </vt:vector>
  </TitlesOfParts>
  <Company>Univeristy of Miami - Miller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Stratton, Rick</dc:creator>
  <cp:lastModifiedBy>Emily Gagnon</cp:lastModifiedBy>
  <cp:revision>697</cp:revision>
  <dcterms:created xsi:type="dcterms:W3CDTF">2013-07-02T14:08:23Z</dcterms:created>
  <dcterms:modified xsi:type="dcterms:W3CDTF">2021-04-13T15:24:17Z</dcterms:modified>
</cp:coreProperties>
</file>